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3"/>
            </p:custDataLst>
          </p:nvPr>
        </p:nvGraphicFramePr>
        <p:xfrm>
          <a:off x="457200" y="1471295"/>
          <a:ext cx="11277600" cy="458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925"/>
                <a:gridCol w="1351280"/>
                <a:gridCol w="1450340"/>
                <a:gridCol w="1443990"/>
                <a:gridCol w="1408430"/>
                <a:gridCol w="1551940"/>
                <a:gridCol w="1522730"/>
                <a:gridCol w="1497965"/>
              </a:tblGrid>
              <a:tr h="54483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en-US" sz="1800" b="1" spc="130">
                        <a:solidFill>
                          <a:srgbClr val="64646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3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校外专家</a:t>
                      </a:r>
                      <a:endParaRPr lang="en-US" sz="1800" b="1" spc="130">
                        <a:solidFill>
                          <a:srgbClr val="64646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</a:tcPr>
                </a:tc>
                <a:tc hMerge="1">
                  <a:tcP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</a:tcPr>
                </a:tc>
                <a:tc hMerge="1">
                  <a:tcP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</a:tcPr>
                </a:tc>
                <a:tc hMerge="1">
                  <a:tcPr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3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校内专家</a:t>
                      </a:r>
                      <a:endParaRPr lang="en-US" sz="1800" b="1" spc="130">
                        <a:solidFill>
                          <a:srgbClr val="64646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</a:tcPr>
                </a:tc>
              </a:tr>
              <a:tr h="54483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3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sz="1800" b="1" spc="130">
                        <a:solidFill>
                          <a:srgbClr val="64646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3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会议评审</a:t>
                      </a:r>
                      <a:endParaRPr lang="en-US" sz="1800" b="1" spc="130">
                        <a:solidFill>
                          <a:srgbClr val="64646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</a:tcPr>
                </a:tc>
                <a:tc hMerge="1">
                  <a:tcP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</a:tcPr>
                </a:tc>
                <a:tc hMerge="1">
                  <a:tcPr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通讯方式</a:t>
                      </a:r>
                      <a:endParaRPr lang="en-US" sz="1800" b="1" spc="13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会议评审</a:t>
                      </a:r>
                      <a:endParaRPr lang="en-US" sz="1800" b="1" spc="13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通讯方式</a:t>
                      </a:r>
                      <a:endParaRPr lang="en-US" sz="1800" b="1" spc="13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010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sz="1600" b="0" spc="120">
                        <a:solidFill>
                          <a:srgbClr val="64646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院士、知名专家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正高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副高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B w="28575">
                      <a:solidFill>
                        <a:srgbClr val="646464"/>
                      </a:solidFill>
                      <a:prstDash val="solid"/>
                    </a:lnB>
                  </a:tcPr>
                </a:tc>
                <a:tc vMerge="1"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B w="28575">
                      <a:solidFill>
                        <a:srgbClr val="646464"/>
                      </a:solidFill>
                      <a:prstDash val="solid"/>
                    </a:lnB>
                  </a:tcPr>
                </a:tc>
                <a:tc vMerge="1"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B w="28575">
                      <a:solidFill>
                        <a:srgbClr val="646464"/>
                      </a:solidFill>
                      <a:prstDash val="solid"/>
                    </a:lnB>
                  </a:tcPr>
                </a:tc>
              </a:tr>
              <a:tr h="1092200"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评审费</a:t>
                      </a:r>
                      <a:endParaRPr lang="en-US" sz="1600" b="0" spc="120">
                        <a:solidFill>
                          <a:srgbClr val="64646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≤4200元/人天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≤2800元/人天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≤2200元/人天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≤1600元/人天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参照规定标准的20%-50%执行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300-500元/人天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200元/人天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92200">
                <a:tc rowSpan="2"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讲课费</a:t>
                      </a:r>
                      <a:endParaRPr lang="en-US" sz="1600" b="0" spc="120">
                        <a:solidFill>
                          <a:srgbClr val="64646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1500元/学时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1000元/学时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500元/学时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参照规定标准的20%-50%执行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参照规定标准的20%-50%执行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参照规定标准的20%-50%执行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08000">
                <a:tc vMerge="1"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按实际发生的学时计算，每半天最多按4学时计算。</a:t>
                      </a:r>
                      <a:endParaRPr lang="en-US" sz="1600" b="0" spc="12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 marL="177800" marR="177800" marT="107950" marB="1079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703705" y="547370"/>
            <a:ext cx="8327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/>
              <a:t>校内、外专家评审费、讲课费等相关费用标准</a:t>
            </a:r>
            <a:endParaRPr lang="zh-CN" altLang="en-US" sz="2400"/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TABLE_BEAUTIFY" val="smartTable{fb05b469-a1f1-4524-9fd1-2b82c80092fa}"/>
  <p:tag name="TABLE_RECT" val="36*89.6*888*360.8"/>
  <p:tag name="TABLE_EMPHASIZE_COLOR" val="6579300"/>
  <p:tag name="TABLE_ONEKEY_SKIN_IDX" val="0"/>
  <p:tag name="TABLE_SKINIDX" val="-1"/>
  <p:tag name="TABLE_COLORIDX" val="l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WPS 演示</Application>
  <PresentationFormat>宽屏</PresentationFormat>
  <Paragraphs>100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空白演示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飞飞</cp:lastModifiedBy>
  <cp:revision>172</cp:revision>
  <dcterms:created xsi:type="dcterms:W3CDTF">2019-06-19T02:08:00Z</dcterms:created>
  <dcterms:modified xsi:type="dcterms:W3CDTF">2020-10-19T03:10:03Z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